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slajd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okomiti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komiti naslov i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 sadržaj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sadržaj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no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glavlje sekcij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sporedb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držaj s opiso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ka s opiso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fera.hr/dodatni-digitalni-sadrzaji/50e47493-6e35-4232-99cb-547e4ddaf5cf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2.png"/><Relationship Id="rId10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1244"/>
            <a:ext cx="12192000" cy="6879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6603" y="3506964"/>
            <a:ext cx="2877696" cy="2644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35" name="Google Shape;235;p22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865381" y="1194315"/>
            <a:ext cx="4314972" cy="426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2"/>
          <p:cNvSpPr txBox="1"/>
          <p:nvPr/>
        </p:nvSpPr>
        <p:spPr>
          <a:xfrm>
            <a:off x="8422974" y="120781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8542396" y="1966237"/>
            <a:ext cx="165439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LOKATIV</a:t>
            </a:r>
            <a:endParaRPr sz="2400" dirty="0"/>
          </a:p>
        </p:txBody>
      </p:sp>
      <p:sp>
        <p:nvSpPr>
          <p:cNvPr id="241" name="Google Shape;241;p22"/>
          <p:cNvSpPr/>
          <p:nvPr/>
        </p:nvSpPr>
        <p:spPr>
          <a:xfrm>
            <a:off x="1687247" y="582820"/>
            <a:ext cx="667422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čemu se razlikuju dativ i lokativ? Usporedbi službu i značenje dativa i lokativa. Što zaključuješ?</a:t>
            </a:r>
            <a:endParaRPr sz="2400" dirty="0"/>
          </a:p>
        </p:txBody>
      </p:sp>
      <p:sp>
        <p:nvSpPr>
          <p:cNvPr id="242" name="Google Shape;242;p22"/>
          <p:cNvSpPr/>
          <p:nvPr/>
        </p:nvSpPr>
        <p:spPr>
          <a:xfrm>
            <a:off x="324144" y="1804015"/>
            <a:ext cx="383222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Ležim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krevetu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tvojoj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istrazi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svi govore. </a:t>
            </a:r>
            <a:endParaRPr sz="2400" dirty="0"/>
          </a:p>
        </p:txBody>
      </p:sp>
      <p:sp>
        <p:nvSpPr>
          <p:cNvPr id="243" name="Google Shape;243;p22"/>
          <p:cNvSpPr/>
          <p:nvPr/>
        </p:nvSpPr>
        <p:spPr>
          <a:xfrm>
            <a:off x="3989329" y="2079448"/>
            <a:ext cx="217496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 (POM)</a:t>
            </a:r>
            <a:endParaRPr sz="2400" dirty="0"/>
          </a:p>
        </p:txBody>
      </p:sp>
      <p:sp>
        <p:nvSpPr>
          <p:cNvPr id="244" name="Google Shape;244;p22"/>
          <p:cNvSpPr/>
          <p:nvPr/>
        </p:nvSpPr>
        <p:spPr>
          <a:xfrm>
            <a:off x="3935249" y="2758933"/>
            <a:ext cx="24154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neizravni objekt</a:t>
            </a:r>
            <a:endParaRPr sz="2400" dirty="0"/>
          </a:p>
        </p:txBody>
      </p:sp>
      <p:sp>
        <p:nvSpPr>
          <p:cNvPr id="245" name="Google Shape;245;p22"/>
          <p:cNvSpPr/>
          <p:nvPr/>
        </p:nvSpPr>
        <p:spPr>
          <a:xfrm>
            <a:off x="7785473" y="2499356"/>
            <a:ext cx="299084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Lokativ izriče mjesto glagolske radnje.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 može imati službu neizravnog objekta.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3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52" name="Google Shape;252;p23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53" name="Google Shape;253;p23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273830" y="1019635"/>
            <a:ext cx="4813892" cy="4848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551250" y="4593930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7045009" y="459393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306518" y="6031665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>
            <a:off x="8880584" y="109165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58" name="Google Shape;258;p23"/>
          <p:cNvSpPr txBox="1"/>
          <p:nvPr/>
        </p:nvSpPr>
        <p:spPr>
          <a:xfrm>
            <a:off x="8664518" y="1848943"/>
            <a:ext cx="2460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INSTRUMENTAL</a:t>
            </a:r>
            <a:endParaRPr sz="2400" dirty="0"/>
          </a:p>
        </p:txBody>
      </p:sp>
      <p:sp>
        <p:nvSpPr>
          <p:cNvPr id="259" name="Google Shape;259;p23"/>
          <p:cNvSpPr/>
          <p:nvPr/>
        </p:nvSpPr>
        <p:spPr>
          <a:xfrm>
            <a:off x="1306440" y="583820"/>
            <a:ext cx="76883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izriče instrumental s prijedlogom </a:t>
            </a:r>
            <a:r>
              <a:rPr lang="hr-HR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što bez prijedloga </a:t>
            </a:r>
            <a:r>
              <a:rPr lang="hr-HR" sz="2400" b="1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Koje okolnosti glagolske radnje izriče instrumental?</a:t>
            </a:r>
            <a:endParaRPr sz="2400" dirty="0"/>
          </a:p>
        </p:txBody>
      </p:sp>
      <p:sp>
        <p:nvSpPr>
          <p:cNvPr id="260" name="Google Shape;260;p23"/>
          <p:cNvSpPr/>
          <p:nvPr/>
        </p:nvSpPr>
        <p:spPr>
          <a:xfrm>
            <a:off x="232415" y="1697824"/>
            <a:ext cx="430543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Liječim se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sirupom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Razgovaram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patkicom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Patka klima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glavom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Prijatelji hodaju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ulicom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Subotom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spremamo stan.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Spavao je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mirnim snom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/>
          </a:p>
        </p:txBody>
      </p:sp>
      <p:sp>
        <p:nvSpPr>
          <p:cNvPr id="261" name="Google Shape;261;p23"/>
          <p:cNvSpPr/>
          <p:nvPr/>
        </p:nvSpPr>
        <p:spPr>
          <a:xfrm>
            <a:off x="4187321" y="1885196"/>
            <a:ext cx="17208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sredstvo</a:t>
            </a:r>
            <a:endParaRPr sz="2400" dirty="0"/>
          </a:p>
        </p:txBody>
      </p:sp>
      <p:sp>
        <p:nvSpPr>
          <p:cNvPr id="262" name="Google Shape;262;p23"/>
          <p:cNvSpPr/>
          <p:nvPr/>
        </p:nvSpPr>
        <p:spPr>
          <a:xfrm>
            <a:off x="4297802" y="2388020"/>
            <a:ext cx="12171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društvo</a:t>
            </a:r>
            <a:endParaRPr sz="2400" dirty="0"/>
          </a:p>
        </p:txBody>
      </p:sp>
      <p:sp>
        <p:nvSpPr>
          <p:cNvPr id="263" name="Google Shape;263;p23"/>
          <p:cNvSpPr/>
          <p:nvPr/>
        </p:nvSpPr>
        <p:spPr>
          <a:xfrm>
            <a:off x="4284503" y="2922821"/>
            <a:ext cx="263139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neizravni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objekt</a:t>
            </a:r>
            <a:endParaRPr sz="2400" dirty="0"/>
          </a:p>
        </p:txBody>
      </p:sp>
      <p:sp>
        <p:nvSpPr>
          <p:cNvPr id="264" name="Google Shape;264;p23"/>
          <p:cNvSpPr/>
          <p:nvPr/>
        </p:nvSpPr>
        <p:spPr>
          <a:xfrm>
            <a:off x="4297802" y="3469502"/>
            <a:ext cx="23681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(POM)</a:t>
            </a:r>
            <a:endParaRPr sz="2400" dirty="0"/>
          </a:p>
        </p:txBody>
      </p:sp>
      <p:sp>
        <p:nvSpPr>
          <p:cNvPr id="265" name="Google Shape;265;p23"/>
          <p:cNvSpPr/>
          <p:nvPr/>
        </p:nvSpPr>
        <p:spPr>
          <a:xfrm>
            <a:off x="4319909" y="4018773"/>
            <a:ext cx="22630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vrijeme (POV)</a:t>
            </a:r>
            <a:endParaRPr sz="2400" dirty="0"/>
          </a:p>
        </p:txBody>
      </p:sp>
      <p:sp>
        <p:nvSpPr>
          <p:cNvPr id="266" name="Google Shape;266;p23"/>
          <p:cNvSpPr/>
          <p:nvPr/>
        </p:nvSpPr>
        <p:spPr>
          <a:xfrm>
            <a:off x="4287085" y="4609059"/>
            <a:ext cx="22650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način (PON)</a:t>
            </a:r>
            <a:endParaRPr sz="2400" dirty="0"/>
          </a:p>
        </p:txBody>
      </p:sp>
      <p:pic>
        <p:nvPicPr>
          <p:cNvPr id="267" name="Google Shape;267;p23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1" b="2794"/>
          <a:stretch/>
        </p:blipFill>
        <p:spPr>
          <a:xfrm>
            <a:off x="2756367" y="5021811"/>
            <a:ext cx="3562973" cy="167448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3"/>
          <p:cNvSpPr txBox="1"/>
          <p:nvPr/>
        </p:nvSpPr>
        <p:spPr>
          <a:xfrm>
            <a:off x="7954412" y="2285306"/>
            <a:ext cx="38468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prijedlogom izriče društvo, a bez prijedloga sredstvo.</a:t>
            </a:r>
            <a:endParaRPr sz="2400" dirty="0"/>
          </a:p>
        </p:txBody>
      </p:sp>
      <p:sp>
        <p:nvSpPr>
          <p:cNvPr id="269" name="Google Shape;269;p23"/>
          <p:cNvSpPr/>
          <p:nvPr/>
        </p:nvSpPr>
        <p:spPr>
          <a:xfrm>
            <a:off x="8346487" y="3092896"/>
            <a:ext cx="31752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 ima službu neizravnog objekta te priložne oznake mjesta, vremena i načina, sredstva i društva.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4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2492" y="219580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75" name="Google Shape;275;p24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6" name="Google Shape;276;p24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586128" y="1368650"/>
            <a:ext cx="4539693" cy="464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4"/>
          <p:cNvSpPr txBox="1"/>
          <p:nvPr/>
        </p:nvSpPr>
        <p:spPr>
          <a:xfrm>
            <a:off x="6989359" y="1661740"/>
            <a:ext cx="3689409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TOČNO PIŠI I GOVORI</a:t>
            </a:r>
            <a:endParaRPr dirty="0"/>
          </a:p>
        </p:txBody>
      </p:sp>
      <p:sp>
        <p:nvSpPr>
          <p:cNvPr id="281" name="Google Shape;281;p24"/>
          <p:cNvSpPr txBox="1"/>
          <p:nvPr/>
        </p:nvSpPr>
        <p:spPr>
          <a:xfrm>
            <a:off x="7333051" y="2492123"/>
            <a:ext cx="34170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IZRICANJE PRIPADNOSTI</a:t>
            </a:r>
            <a:endParaRPr sz="2400" dirty="0"/>
          </a:p>
        </p:txBody>
      </p:sp>
      <p:sp>
        <p:nvSpPr>
          <p:cNvPr id="282" name="Google Shape;282;p24"/>
          <p:cNvSpPr/>
          <p:nvPr/>
        </p:nvSpPr>
        <p:spPr>
          <a:xfrm>
            <a:off x="1438949" y="601760"/>
            <a:ext cx="640895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Protumači doslovno značenje zadanih rečenica. Koje se značenje genitiva može izricati uz prijedlog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koje ne može?</a:t>
            </a:r>
            <a:endParaRPr sz="2400" dirty="0"/>
          </a:p>
        </p:txBody>
      </p:sp>
      <p:sp>
        <p:nvSpPr>
          <p:cNvPr id="283" name="Google Shape;283;p24"/>
          <p:cNvSpPr/>
          <p:nvPr/>
        </p:nvSpPr>
        <p:spPr>
          <a:xfrm>
            <a:off x="328613" y="1906868"/>
            <a:ext cx="505743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je sendvič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patke Marice.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je sendvič patke Marice.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Čitala sam roman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Mire Gavrana.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Čitala sam roman Mire Gavrana.</a:t>
            </a:r>
            <a:endParaRPr sz="2400" dirty="0"/>
          </a:p>
        </p:txBody>
      </p:sp>
      <p:pic>
        <p:nvPicPr>
          <p:cNvPr id="284" name="Google Shape;284;p24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758" b="1"/>
          <a:stretch/>
        </p:blipFill>
        <p:spPr>
          <a:xfrm>
            <a:off x="3046694" y="4160000"/>
            <a:ext cx="4191897" cy="284479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/>
          <p:nvPr/>
        </p:nvSpPr>
        <p:spPr>
          <a:xfrm>
            <a:off x="7678271" y="3049358"/>
            <a:ext cx="266572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Genitivom ispred kojeg je prijedlog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od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izriče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pripadnost.</a:t>
            </a:r>
            <a:endParaRPr sz="2400" dirty="0"/>
          </a:p>
        </p:txBody>
      </p:sp>
      <p:cxnSp>
        <p:nvCxnSpPr>
          <p:cNvPr id="286" name="Google Shape;286;p24"/>
          <p:cNvCxnSpPr/>
          <p:nvPr/>
        </p:nvCxnSpPr>
        <p:spPr>
          <a:xfrm flipV="1">
            <a:off x="328613" y="2328863"/>
            <a:ext cx="3829050" cy="644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7" name="Google Shape;287;p24"/>
          <p:cNvCxnSpPr/>
          <p:nvPr/>
        </p:nvCxnSpPr>
        <p:spPr>
          <a:xfrm flipV="1">
            <a:off x="434779" y="3356526"/>
            <a:ext cx="4365821" cy="5098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93" name="Google Shape;293;p2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94" name="Google Shape;294;p2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37869" y="1027831"/>
            <a:ext cx="4404677" cy="435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5"/>
          <p:cNvSpPr txBox="1"/>
          <p:nvPr/>
        </p:nvSpPr>
        <p:spPr>
          <a:xfrm>
            <a:off x="8406561" y="1268836"/>
            <a:ext cx="279079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UVJEŽBAVANJE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9" name="Google Shape;299;p25"/>
          <p:cNvSpPr txBox="1"/>
          <p:nvPr/>
        </p:nvSpPr>
        <p:spPr>
          <a:xfrm>
            <a:off x="8344309" y="2282644"/>
            <a:ext cx="310456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padež i značenje/službu  istaknutim riječima.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Padež piši kraticom.</a:t>
            </a:r>
            <a:endParaRPr sz="2400" dirty="0"/>
          </a:p>
        </p:txBody>
      </p:sp>
      <p:sp>
        <p:nvSpPr>
          <p:cNvPr id="300" name="Google Shape;300;p25"/>
          <p:cNvSpPr/>
          <p:nvPr/>
        </p:nvSpPr>
        <p:spPr>
          <a:xfrm>
            <a:off x="356726" y="826588"/>
            <a:ext cx="7495064" cy="4503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Dvije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trešnje r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astu kraj puta. 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Bratu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nije spavalo.	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Tako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 bilo stid.	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Donesite nam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vode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	     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Došli su novim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autom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	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 si naš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junak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		 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Mrak je,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Regoču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		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Kupaju se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rijeci</a:t>
            </a:r>
            <a:r>
              <a:rPr lang="hr-H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		    </a:t>
            </a:r>
            <a:r>
              <a:rPr lang="hr-HR" sz="2400" b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 sz="2400" dirty="0"/>
          </a:p>
        </p:txBody>
      </p:sp>
      <p:sp>
        <p:nvSpPr>
          <p:cNvPr id="301" name="Google Shape;301;p25"/>
          <p:cNvSpPr txBox="1"/>
          <p:nvPr/>
        </p:nvSpPr>
        <p:spPr>
          <a:xfrm>
            <a:off x="4378921" y="835643"/>
            <a:ext cx="18019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 - subjekt</a:t>
            </a:r>
            <a:endParaRPr sz="2400" dirty="0"/>
          </a:p>
        </p:txBody>
      </p:sp>
      <p:sp>
        <p:nvSpPr>
          <p:cNvPr id="302" name="Google Shape;302;p25"/>
          <p:cNvSpPr txBox="1"/>
          <p:nvPr/>
        </p:nvSpPr>
        <p:spPr>
          <a:xfrm>
            <a:off x="4104258" y="1500110"/>
            <a:ext cx="27907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D – neizravni objekt</a:t>
            </a:r>
            <a:endParaRPr sz="2400" dirty="0"/>
          </a:p>
        </p:txBody>
      </p:sp>
      <p:sp>
        <p:nvSpPr>
          <p:cNvPr id="303" name="Google Shape;303;p25"/>
          <p:cNvSpPr txBox="1"/>
          <p:nvPr/>
        </p:nvSpPr>
        <p:spPr>
          <a:xfrm>
            <a:off x="4171640" y="2137732"/>
            <a:ext cx="298420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 – izravni objekt</a:t>
            </a:r>
            <a:endParaRPr sz="2400" dirty="0"/>
          </a:p>
        </p:txBody>
      </p:sp>
      <p:sp>
        <p:nvSpPr>
          <p:cNvPr id="304" name="Google Shape;304;p25"/>
          <p:cNvSpPr txBox="1"/>
          <p:nvPr/>
        </p:nvSpPr>
        <p:spPr>
          <a:xfrm>
            <a:off x="4255756" y="3481206"/>
            <a:ext cx="27523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 – sredstvo (POS)</a:t>
            </a:r>
            <a:endParaRPr sz="2400" dirty="0"/>
          </a:p>
        </p:txBody>
      </p:sp>
      <p:sp>
        <p:nvSpPr>
          <p:cNvPr id="305" name="Google Shape;305;p25"/>
          <p:cNvSpPr txBox="1"/>
          <p:nvPr/>
        </p:nvSpPr>
        <p:spPr>
          <a:xfrm>
            <a:off x="3685534" y="2852092"/>
            <a:ext cx="36260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G (dijelni) – izravni objekt</a:t>
            </a:r>
            <a:endParaRPr sz="2400" dirty="0"/>
          </a:p>
        </p:txBody>
      </p:sp>
      <p:sp>
        <p:nvSpPr>
          <p:cNvPr id="306" name="Google Shape;306;p25"/>
          <p:cNvSpPr txBox="1"/>
          <p:nvPr/>
        </p:nvSpPr>
        <p:spPr>
          <a:xfrm>
            <a:off x="3364006" y="4130866"/>
            <a:ext cx="401760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N – dio </a:t>
            </a:r>
            <a:r>
              <a:rPr lang="hr-HR" sz="2400" b="1" dirty="0" smtClean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imenskog </a:t>
            </a: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predikata</a:t>
            </a:r>
            <a:endParaRPr sz="2400" dirty="0"/>
          </a:p>
        </p:txBody>
      </p:sp>
      <p:sp>
        <p:nvSpPr>
          <p:cNvPr id="307" name="Google Shape;307;p25"/>
          <p:cNvSpPr txBox="1"/>
          <p:nvPr/>
        </p:nvSpPr>
        <p:spPr>
          <a:xfrm>
            <a:off x="4623806" y="4837855"/>
            <a:ext cx="2286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V – obraćanje</a:t>
            </a:r>
            <a:endParaRPr sz="2400" dirty="0"/>
          </a:p>
        </p:txBody>
      </p:sp>
      <p:sp>
        <p:nvSpPr>
          <p:cNvPr id="308" name="Google Shape;308;p25"/>
          <p:cNvSpPr txBox="1"/>
          <p:nvPr/>
        </p:nvSpPr>
        <p:spPr>
          <a:xfrm>
            <a:off x="4655195" y="5413066"/>
            <a:ext cx="29216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L – mjesto (POM)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6"/>
          <p:cNvPicPr preferRelativeResize="0"/>
          <p:nvPr/>
        </p:nvPicPr>
        <p:blipFill rotWithShape="1">
          <a:blip r:embed="rId3">
            <a:alphaModFix/>
          </a:blip>
          <a:srcRect b="9867"/>
          <a:stretch/>
        </p:blipFill>
        <p:spPr>
          <a:xfrm>
            <a:off x="1092081" y="133576"/>
            <a:ext cx="1960401" cy="39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2081" y="576290"/>
            <a:ext cx="9695330" cy="618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20" name="Google Shape;320;p2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1" name="Google Shape;321;p2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022368" y="1223655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7"/>
          <p:cNvSpPr txBox="1"/>
          <p:nvPr/>
        </p:nvSpPr>
        <p:spPr>
          <a:xfrm>
            <a:off x="8093495" y="1988971"/>
            <a:ext cx="17931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PONOVI</a:t>
            </a:r>
            <a:endParaRPr/>
          </a:p>
        </p:txBody>
      </p:sp>
      <p:pic>
        <p:nvPicPr>
          <p:cNvPr id="326" name="Google Shape;326;p27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t="24066" r="27775" b="26702"/>
          <a:stretch/>
        </p:blipFill>
        <p:spPr>
          <a:xfrm>
            <a:off x="7435034" y="2573747"/>
            <a:ext cx="2939547" cy="103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7"/>
          <p:cNvPicPr preferRelativeResize="0"/>
          <p:nvPr/>
        </p:nvPicPr>
        <p:blipFill rotWithShape="1">
          <a:blip r:embed="rId10">
            <a:alphaModFix/>
          </a:blip>
          <a:srcRect l="15133" t="23051" r="73480" b="54385"/>
          <a:stretch/>
        </p:blipFill>
        <p:spPr>
          <a:xfrm>
            <a:off x="593871" y="1133981"/>
            <a:ext cx="1072661" cy="119575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8" name="Google Shape;328;p27"/>
          <p:cNvPicPr preferRelativeResize="0"/>
          <p:nvPr/>
        </p:nvPicPr>
        <p:blipFill rotWithShape="1">
          <a:blip r:embed="rId11">
            <a:alphaModFix/>
          </a:blip>
          <a:srcRect l="29760" t="22932" r="58682" b="54370"/>
          <a:stretch/>
        </p:blipFill>
        <p:spPr>
          <a:xfrm>
            <a:off x="576285" y="2688854"/>
            <a:ext cx="1090247" cy="120454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29" name="Google Shape;329;p27"/>
          <p:cNvPicPr preferRelativeResize="0"/>
          <p:nvPr/>
        </p:nvPicPr>
        <p:blipFill rotWithShape="1">
          <a:blip r:embed="rId12">
            <a:alphaModFix/>
          </a:blip>
          <a:srcRect l="44134" t="22870" r="44171" b="54212"/>
          <a:stretch/>
        </p:blipFill>
        <p:spPr>
          <a:xfrm>
            <a:off x="563096" y="4110879"/>
            <a:ext cx="1116623" cy="123092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330" name="Google Shape;330;p27"/>
          <p:cNvPicPr preferRelativeResize="0"/>
          <p:nvPr/>
        </p:nvPicPr>
        <p:blipFill rotWithShape="1">
          <a:blip r:embed="rId13">
            <a:alphaModFix/>
          </a:blip>
          <a:srcRect l="58704" t="22750" r="29722" b="54062"/>
          <a:stretch/>
        </p:blipFill>
        <p:spPr>
          <a:xfrm>
            <a:off x="3994774" y="1109358"/>
            <a:ext cx="1107831" cy="124850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331" name="Google Shape;331;p27"/>
          <p:cNvPicPr preferRelativeResize="0"/>
          <p:nvPr/>
        </p:nvPicPr>
        <p:blipFill rotWithShape="1">
          <a:blip r:embed="rId14">
            <a:alphaModFix/>
          </a:blip>
          <a:srcRect l="73534" t="22757" r="15143" b="54677"/>
          <a:stretch/>
        </p:blipFill>
        <p:spPr>
          <a:xfrm>
            <a:off x="3971601" y="2643636"/>
            <a:ext cx="1129623" cy="12663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332" name="Google Shape;332;p27"/>
          <p:cNvSpPr txBox="1"/>
          <p:nvPr/>
        </p:nvSpPr>
        <p:spPr>
          <a:xfrm>
            <a:off x="1838526" y="1193249"/>
            <a:ext cx="175770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Napiši priču s riječ robot tako da bude u različitoj službi.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1868654" y="2818250"/>
            <a:ext cx="160978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Odredi padeže imenicama te njihovo značenje u rečenici.</a:t>
            </a:r>
            <a:endParaRPr/>
          </a:p>
        </p:txBody>
      </p:sp>
      <p:sp>
        <p:nvSpPr>
          <p:cNvPr id="334" name="Google Shape;334;p27"/>
          <p:cNvSpPr txBox="1"/>
          <p:nvPr/>
        </p:nvSpPr>
        <p:spPr>
          <a:xfrm>
            <a:off x="1838526" y="4208929"/>
            <a:ext cx="14817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Ponovi službu padeža u rečenici.</a:t>
            </a:r>
            <a:endParaRPr/>
          </a:p>
        </p:txBody>
      </p:sp>
      <p:sp>
        <p:nvSpPr>
          <p:cNvPr id="335" name="Google Shape;335;p27"/>
          <p:cNvSpPr txBox="1"/>
          <p:nvPr/>
        </p:nvSpPr>
        <p:spPr>
          <a:xfrm>
            <a:off x="5181169" y="1057727"/>
            <a:ext cx="145092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niz rečenica prepoznaj i ispravi pogrešku.</a:t>
            </a:r>
            <a:endParaRPr/>
          </a:p>
        </p:txBody>
      </p:sp>
      <p:sp>
        <p:nvSpPr>
          <p:cNvPr id="336" name="Google Shape;336;p27"/>
          <p:cNvSpPr txBox="1"/>
          <p:nvPr/>
        </p:nvSpPr>
        <p:spPr>
          <a:xfrm>
            <a:off x="5176018" y="2688854"/>
            <a:ext cx="16069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Provjeri svoje znanje uz izlaznu karticu.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Sponsor — UIC Summer Institute on Sustainability and Energy"/>
          <p:cNvPicPr preferRelativeResize="0"/>
          <p:nvPr/>
        </p:nvPicPr>
        <p:blipFill rotWithShape="1">
          <a:blip r:embed="rId3">
            <a:alphaModFix/>
          </a:blip>
          <a:srcRect t="19533" r="16995" b="-1"/>
          <a:stretch/>
        </p:blipFill>
        <p:spPr>
          <a:xfrm>
            <a:off x="6103088" y="0"/>
            <a:ext cx="6088912" cy="58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 flipH="1">
            <a:off x="2640740" y="-2659105"/>
            <a:ext cx="6873789" cy="121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e-sfera.hr ‐ platforma udžbenika Školske knjige"/>
          <p:cNvPicPr preferRelativeResize="0"/>
          <p:nvPr/>
        </p:nvPicPr>
        <p:blipFill rotWithShape="1">
          <a:blip r:embed="rId5">
            <a:alphaModFix/>
          </a:blip>
          <a:srcRect t="28233" b="28909"/>
          <a:stretch/>
        </p:blipFill>
        <p:spPr>
          <a:xfrm>
            <a:off x="8664962" y="5616266"/>
            <a:ext cx="2489706" cy="531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Orange Circle Logo - Free image on Pixa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822" y="3116337"/>
            <a:ext cx="2736906" cy="270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Orange Circle Logo - Free image on Pixa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85170" y="4853486"/>
            <a:ext cx="750775" cy="74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Orange Circle Logo - Free image on Pixabay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5076" y="4001659"/>
            <a:ext cx="1105121" cy="1091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58365" y="949568"/>
            <a:ext cx="4230454" cy="2820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Orange Circle Logo - Free image on Pixabay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7980131">
            <a:off x="2873178" y="640446"/>
            <a:ext cx="3424865" cy="338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11">
            <a:alphaModFix/>
          </a:blip>
          <a:srcRect l="34255" t="14744" r="34447" b="10255"/>
          <a:stretch/>
        </p:blipFill>
        <p:spPr>
          <a:xfrm rot="-401530">
            <a:off x="1280050" y="3143245"/>
            <a:ext cx="1907929" cy="257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7783166" y="1269908"/>
            <a:ext cx="4034032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b="0" i="0" u="none" strike="noStrike" cap="none">
                <a:solidFill>
                  <a:srgbClr val="7CADD2"/>
                </a:solidFill>
                <a:latin typeface="Impact"/>
                <a:ea typeface="Impact"/>
                <a:cs typeface="Impact"/>
                <a:sym typeface="Impact"/>
              </a:rPr>
              <a:t>Služba i značenje padeža u rečenici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1154668" y="23933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15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11641" y="1237312"/>
            <a:ext cx="3978759" cy="392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38117" y="2098527"/>
            <a:ext cx="1747520" cy="264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5231915" y="1934308"/>
            <a:ext cx="1206203" cy="2570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8525574" y="1294363"/>
            <a:ext cx="1750892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POVEŽI</a:t>
            </a: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8">
            <a:alphaModFix/>
          </a:blip>
          <a:srcRect l="1262" r="1118" b="1004"/>
          <a:stretch/>
        </p:blipFill>
        <p:spPr>
          <a:xfrm rot="-249342">
            <a:off x="752210" y="524243"/>
            <a:ext cx="4185817" cy="565663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8185637" y="2381812"/>
            <a:ext cx="304354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Što je sklonidba ili deklinacija? Što je padež? Navedi nazive padeža i postavi padežna pitanja.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18" name="Google Shape;118;p16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16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829532" y="1977178"/>
            <a:ext cx="3739995" cy="3693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10196791" y="435524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/>
        </p:nvSpPr>
        <p:spPr>
          <a:xfrm>
            <a:off x="7571911" y="2677721"/>
            <a:ext cx="2255236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PRIPREMI SE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8">
            <a:alphaModFix/>
          </a:blip>
          <a:srcRect b="8803"/>
          <a:stretch/>
        </p:blipFill>
        <p:spPr>
          <a:xfrm>
            <a:off x="2012119" y="719913"/>
            <a:ext cx="2981580" cy="61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4422" y="1687203"/>
            <a:ext cx="5942763" cy="379268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7454525" y="3295610"/>
            <a:ext cx="282000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istaknute riječi u stripu. Prepiši ih u bilježnicu i odredi im padež.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3" name="Google Shape;133;p17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320941" y="1325593"/>
            <a:ext cx="4462585" cy="458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394242" y="4451481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8996315" y="4846863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55809" y="6086637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8632338" y="1489570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pic>
        <p:nvPicPr>
          <p:cNvPr id="138" name="Google Shape;138;p17"/>
          <p:cNvPicPr preferRelativeResize="0"/>
          <p:nvPr/>
        </p:nvPicPr>
        <p:blipFill rotWithShape="1">
          <a:blip r:embed="rId8">
            <a:alphaModFix/>
          </a:blip>
          <a:srcRect l="27953" r="24049"/>
          <a:stretch/>
        </p:blipFill>
        <p:spPr>
          <a:xfrm>
            <a:off x="72040" y="1999954"/>
            <a:ext cx="1738919" cy="36694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/>
          <p:nvPr/>
        </p:nvSpPr>
        <p:spPr>
          <a:xfrm>
            <a:off x="8799971" y="2254993"/>
            <a:ext cx="236353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NOMINATIV</a:t>
            </a:r>
            <a:endParaRPr sz="2400" dirty="0"/>
          </a:p>
        </p:txBody>
      </p:sp>
      <p:sp>
        <p:nvSpPr>
          <p:cNvPr id="140" name="Google Shape;140;p17"/>
          <p:cNvSpPr/>
          <p:nvPr/>
        </p:nvSpPr>
        <p:spPr>
          <a:xfrm>
            <a:off x="2002170" y="746279"/>
            <a:ext cx="64177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Koja je služba istaknutih riječi u nominativu?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1738919" y="1834960"/>
            <a:ext cx="60960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mama 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poslala ti je banane.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Moja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mama poslala ti je banane.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Moja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mama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Ivana poslala ti je banane. </a:t>
            </a:r>
            <a:endParaRPr sz="2400" dirty="0"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Opet 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bolestan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474260" y="2662145"/>
            <a:ext cx="11788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subjekt</a:t>
            </a:r>
            <a:endParaRPr sz="2400" dirty="0"/>
          </a:p>
        </p:txBody>
      </p:sp>
      <p:sp>
        <p:nvSpPr>
          <p:cNvPr id="143" name="Google Shape;143;p17"/>
          <p:cNvSpPr/>
          <p:nvPr/>
        </p:nvSpPr>
        <p:spPr>
          <a:xfrm>
            <a:off x="5610699" y="3536448"/>
            <a:ext cx="14824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atribut</a:t>
            </a:r>
            <a:endParaRPr sz="2400" dirty="0"/>
          </a:p>
        </p:txBody>
      </p:sp>
      <p:sp>
        <p:nvSpPr>
          <p:cNvPr id="144" name="Google Shape;144;p17"/>
          <p:cNvSpPr/>
          <p:nvPr/>
        </p:nvSpPr>
        <p:spPr>
          <a:xfrm>
            <a:off x="5514933" y="4632200"/>
            <a:ext cx="15478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apozicija</a:t>
            </a:r>
            <a:endParaRPr sz="2400" dirty="0"/>
          </a:p>
        </p:txBody>
      </p:sp>
      <p:sp>
        <p:nvSpPr>
          <p:cNvPr id="145" name="Google Shape;145;p17"/>
          <p:cNvSpPr/>
          <p:nvPr/>
        </p:nvSpPr>
        <p:spPr>
          <a:xfrm>
            <a:off x="3689729" y="5542749"/>
            <a:ext cx="35690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dio imenskoga predikata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8199174" y="2665067"/>
            <a:ext cx="310723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Nominativ je padež imenovanja. 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rečenici: subjekt, dio imenskog predikata, atribut i apozicija.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3" name="Google Shape;153;p18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7484490" y="1104180"/>
            <a:ext cx="4652772" cy="463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435051" y="4799970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9011799" y="1468463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9301561" y="2086490"/>
            <a:ext cx="17817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GENITIV</a:t>
            </a:r>
            <a:endParaRPr sz="2400" dirty="0"/>
          </a:p>
        </p:txBody>
      </p:sp>
      <p:sp>
        <p:nvSpPr>
          <p:cNvPr id="159" name="Google Shape;159;p18"/>
          <p:cNvSpPr/>
          <p:nvPr/>
        </p:nvSpPr>
        <p:spPr>
          <a:xfrm>
            <a:off x="1927760" y="542931"/>
            <a:ext cx="77262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Koja je služba i značenje genitiva s prijedlozima i bez prijedloga? Koju službu u rečenici ima dijelni genitiv?</a:t>
            </a:r>
            <a:endParaRPr sz="2400" dirty="0"/>
          </a:p>
        </p:txBody>
      </p:sp>
      <p:sp>
        <p:nvSpPr>
          <p:cNvPr id="160" name="Google Shape;160;p18"/>
          <p:cNvSpPr/>
          <p:nvPr/>
        </p:nvSpPr>
        <p:spPr>
          <a:xfrm>
            <a:off x="206981" y="1513371"/>
            <a:ext cx="4980369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Radije bih čaj od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Hoćeš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torte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Korica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limuna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dobro će doći u čaju.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Bolest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prijatelja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uznemirila.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Donijet ću ti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torte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4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Patak se boji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bolesti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61" name="Google Shape;161;p18"/>
          <p:cNvSpPr/>
          <p:nvPr/>
        </p:nvSpPr>
        <p:spPr>
          <a:xfrm>
            <a:off x="5532641" y="2152994"/>
            <a:ext cx="191165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djelomičnost</a:t>
            </a:r>
            <a:endParaRPr sz="2400" dirty="0"/>
          </a:p>
        </p:txBody>
      </p:sp>
      <p:sp>
        <p:nvSpPr>
          <p:cNvPr id="162" name="Google Shape;162;p18"/>
          <p:cNvSpPr/>
          <p:nvPr/>
        </p:nvSpPr>
        <p:spPr>
          <a:xfrm>
            <a:off x="5844364" y="2732668"/>
            <a:ext cx="19084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pripadnost</a:t>
            </a:r>
            <a:endParaRPr sz="2400" dirty="0"/>
          </a:p>
        </p:txBody>
      </p:sp>
      <p:sp>
        <p:nvSpPr>
          <p:cNvPr id="163" name="Google Shape;163;p18"/>
          <p:cNvSpPr/>
          <p:nvPr/>
        </p:nvSpPr>
        <p:spPr>
          <a:xfrm>
            <a:off x="5210105" y="3358815"/>
            <a:ext cx="234814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imenički atribut</a:t>
            </a:r>
            <a:endParaRPr sz="2400" dirty="0"/>
          </a:p>
        </p:txBody>
      </p:sp>
      <p:sp>
        <p:nvSpPr>
          <p:cNvPr id="164" name="Google Shape;164;p18"/>
          <p:cNvSpPr/>
          <p:nvPr/>
        </p:nvSpPr>
        <p:spPr>
          <a:xfrm>
            <a:off x="3614872" y="3867899"/>
            <a:ext cx="435112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izravni objekt (dijelni genitiv)</a:t>
            </a:r>
            <a:endParaRPr sz="2400" dirty="0"/>
          </a:p>
        </p:txBody>
      </p:sp>
      <p:sp>
        <p:nvSpPr>
          <p:cNvPr id="165" name="Google Shape;165;p18"/>
          <p:cNvSpPr/>
          <p:nvPr/>
        </p:nvSpPr>
        <p:spPr>
          <a:xfrm>
            <a:off x="5237371" y="4437745"/>
            <a:ext cx="28752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neizravni objekt</a:t>
            </a:r>
            <a:endParaRPr sz="2400" dirty="0"/>
          </a:p>
        </p:txBody>
      </p:sp>
      <p:sp>
        <p:nvSpPr>
          <p:cNvPr id="166" name="Google Shape;166;p18"/>
          <p:cNvSpPr/>
          <p:nvPr/>
        </p:nvSpPr>
        <p:spPr>
          <a:xfrm>
            <a:off x="6449380" y="1643910"/>
            <a:ext cx="1219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građa</a:t>
            </a:r>
            <a:endParaRPr sz="2400" dirty="0"/>
          </a:p>
        </p:txBody>
      </p:sp>
      <p:sp>
        <p:nvSpPr>
          <p:cNvPr id="167" name="Google Shape;167;p18"/>
          <p:cNvSpPr/>
          <p:nvPr/>
        </p:nvSpPr>
        <p:spPr>
          <a:xfrm>
            <a:off x="8159764" y="2472069"/>
            <a:ext cx="34195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građu, djelomičnost i pripadnost.</a:t>
            </a:r>
            <a:endParaRPr sz="2400" dirty="0"/>
          </a:p>
        </p:txBody>
      </p:sp>
      <p:sp>
        <p:nvSpPr>
          <p:cNvPr id="168" name="Google Shape;168;p18"/>
          <p:cNvSpPr/>
          <p:nvPr/>
        </p:nvSpPr>
        <p:spPr>
          <a:xfrm>
            <a:off x="8419078" y="3272499"/>
            <a:ext cx="354851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 može imati i službu izravnog i neizravnog objekta,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imeničkog atributa.</a:t>
            </a:r>
            <a:endParaRPr sz="2400" dirty="0"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69195" y="4863321"/>
            <a:ext cx="2977979" cy="1297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3067" y="4122531"/>
            <a:ext cx="2492072" cy="21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 rotWithShape="1">
          <a:blip r:embed="rId4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6" name="Google Shape;176;p19" descr="Orange Circle Logo - Free image on Pixa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8593724">
            <a:off x="6595921" y="1036695"/>
            <a:ext cx="4810475" cy="50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/>
          <p:cNvPicPr preferRelativeResize="0"/>
          <p:nvPr/>
        </p:nvPicPr>
        <p:blipFill rotWithShape="1">
          <a:blip r:embed="rId7">
            <a:alphaModFix/>
          </a:blip>
          <a:srcRect l="28661" r="13991"/>
          <a:stretch/>
        </p:blipFill>
        <p:spPr>
          <a:xfrm>
            <a:off x="9574719" y="4723699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8146685" y="1126910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8573531" y="1882214"/>
            <a:ext cx="114937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DATIV</a:t>
            </a:r>
            <a:endParaRPr sz="2400" dirty="0"/>
          </a:p>
        </p:txBody>
      </p:sp>
      <p:sp>
        <p:nvSpPr>
          <p:cNvPr id="182" name="Google Shape;182;p19"/>
          <p:cNvSpPr txBox="1"/>
          <p:nvPr/>
        </p:nvSpPr>
        <p:spPr>
          <a:xfrm>
            <a:off x="1179450" y="681755"/>
            <a:ext cx="60479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Promotri primjere. Što se najčešće izriče dativom? U kojim je padežima neizravni objekt? </a:t>
            </a:r>
            <a:endParaRPr sz="2400" dirty="0"/>
          </a:p>
        </p:txBody>
      </p:sp>
      <p:sp>
        <p:nvSpPr>
          <p:cNvPr id="183" name="Google Shape;183;p19"/>
          <p:cNvSpPr/>
          <p:nvPr/>
        </p:nvSpPr>
        <p:spPr>
          <a:xfrm>
            <a:off x="4095445" y="2099143"/>
            <a:ext cx="18876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namjena</a:t>
            </a:r>
            <a:endParaRPr sz="2400" dirty="0"/>
          </a:p>
        </p:txBody>
      </p:sp>
      <p:sp>
        <p:nvSpPr>
          <p:cNvPr id="184" name="Google Shape;184;p19"/>
          <p:cNvSpPr/>
          <p:nvPr/>
        </p:nvSpPr>
        <p:spPr>
          <a:xfrm>
            <a:off x="4075770" y="3571759"/>
            <a:ext cx="1717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cilj (POM)</a:t>
            </a:r>
            <a:endParaRPr sz="2400" dirty="0"/>
          </a:p>
        </p:txBody>
      </p:sp>
      <p:sp>
        <p:nvSpPr>
          <p:cNvPr id="185" name="Google Shape;185;p19"/>
          <p:cNvSpPr/>
          <p:nvPr/>
        </p:nvSpPr>
        <p:spPr>
          <a:xfrm>
            <a:off x="4061003" y="2868088"/>
            <a:ext cx="247880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neizravni objekt</a:t>
            </a:r>
            <a:endParaRPr sz="2400" dirty="0"/>
          </a:p>
        </p:txBody>
      </p:sp>
      <p:sp>
        <p:nvSpPr>
          <p:cNvPr id="186" name="Google Shape;186;p19"/>
          <p:cNvSpPr/>
          <p:nvPr/>
        </p:nvSpPr>
        <p:spPr>
          <a:xfrm>
            <a:off x="314326" y="1882214"/>
            <a:ext cx="38891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Idem pomoći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prijatelju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Radujem se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ozdravljenju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Otići ću njegovoj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kući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188" name="Google Shape;188;p19"/>
          <p:cNvSpPr/>
          <p:nvPr/>
        </p:nvSpPr>
        <p:spPr>
          <a:xfrm>
            <a:off x="7573076" y="2299198"/>
            <a:ext cx="340013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se  namjena i cilj radnje.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 može imati službu neizravnog objekta, priložne oznake mjesta.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4" name="Google Shape;194;p20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5" name="Google Shape;195;p20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926570" y="937862"/>
            <a:ext cx="4810686" cy="504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574926" y="4912364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8440505" y="1005421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8712821" y="1805191"/>
            <a:ext cx="1842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AKUZATIV</a:t>
            </a:r>
            <a:endParaRPr sz="2400" dirty="0"/>
          </a:p>
        </p:txBody>
      </p:sp>
      <p:sp>
        <p:nvSpPr>
          <p:cNvPr id="201" name="Google Shape;201;p20"/>
          <p:cNvSpPr/>
          <p:nvPr/>
        </p:nvSpPr>
        <p:spPr>
          <a:xfrm>
            <a:off x="1618345" y="589923"/>
            <a:ext cx="6096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kojoj se službi najčešće pojavljuje imenica u akuzativu? Koje okolnosti radnje može izricati akuzativ?</a:t>
            </a:r>
            <a:endParaRPr sz="2400" dirty="0"/>
          </a:p>
        </p:txBody>
      </p:sp>
      <p:sp>
        <p:nvSpPr>
          <p:cNvPr id="202" name="Google Shape;202;p20"/>
          <p:cNvSpPr/>
          <p:nvPr/>
        </p:nvSpPr>
        <p:spPr>
          <a:xfrm>
            <a:off x="179805" y="1783171"/>
            <a:ext cx="4637793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Poslala ti je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banane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Nemam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temperaturu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 mogu s vama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kino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Uvijek je veseo </a:t>
            </a:r>
            <a:r>
              <a:rPr lang="hr-HR" sz="24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pred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ozdravljenje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400" dirty="0"/>
          </a:p>
        </p:txBody>
      </p:sp>
      <p:sp>
        <p:nvSpPr>
          <p:cNvPr id="203" name="Google Shape;203;p20"/>
          <p:cNvSpPr/>
          <p:nvPr/>
        </p:nvSpPr>
        <p:spPr>
          <a:xfrm>
            <a:off x="5025540" y="2040701"/>
            <a:ext cx="14732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predmet</a:t>
            </a:r>
            <a:endParaRPr sz="2400" dirty="0"/>
          </a:p>
        </p:txBody>
      </p:sp>
      <p:sp>
        <p:nvSpPr>
          <p:cNvPr id="204" name="Google Shape;204;p20"/>
          <p:cNvSpPr/>
          <p:nvPr/>
        </p:nvSpPr>
        <p:spPr>
          <a:xfrm>
            <a:off x="4456865" y="2758297"/>
            <a:ext cx="22033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izravni objekt</a:t>
            </a:r>
            <a:endParaRPr sz="2400" dirty="0"/>
          </a:p>
        </p:txBody>
      </p:sp>
      <p:sp>
        <p:nvSpPr>
          <p:cNvPr id="205" name="Google Shape;205;p20"/>
          <p:cNvSpPr/>
          <p:nvPr/>
        </p:nvSpPr>
        <p:spPr>
          <a:xfrm>
            <a:off x="4479879" y="3503301"/>
            <a:ext cx="21367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mjesto (POM)</a:t>
            </a:r>
            <a:endParaRPr sz="2400" dirty="0"/>
          </a:p>
        </p:txBody>
      </p:sp>
      <p:sp>
        <p:nvSpPr>
          <p:cNvPr id="206" name="Google Shape;206;p20"/>
          <p:cNvSpPr/>
          <p:nvPr/>
        </p:nvSpPr>
        <p:spPr>
          <a:xfrm>
            <a:off x="4515876" y="4218617"/>
            <a:ext cx="21770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vrijeme (POV)</a:t>
            </a:r>
            <a:endParaRPr sz="2400" dirty="0"/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21385" r="22545"/>
          <a:stretch/>
        </p:blipFill>
        <p:spPr>
          <a:xfrm>
            <a:off x="6472155" y="4392808"/>
            <a:ext cx="1404005" cy="2238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7876160" y="2240756"/>
            <a:ext cx="33975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Izriče predmet radnje.</a:t>
            </a:r>
            <a:endParaRPr sz="2400" dirty="0"/>
          </a:p>
        </p:txBody>
      </p:sp>
      <p:sp>
        <p:nvSpPr>
          <p:cNvPr id="209" name="Google Shape;209;p20"/>
          <p:cNvSpPr/>
          <p:nvPr/>
        </p:nvSpPr>
        <p:spPr>
          <a:xfrm>
            <a:off x="7714345" y="2692016"/>
            <a:ext cx="384242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rečenici ima službu izravnog objekta, neizravnog objekta (uz prijedlog), priložne oznake mjesta i priložne oznake vremena.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1"/>
          <p:cNvPicPr preferRelativeResize="0"/>
          <p:nvPr/>
        </p:nvPicPr>
        <p:blipFill rotWithShape="1">
          <a:blip r:embed="rId3">
            <a:alphaModFix/>
          </a:blip>
          <a:srcRect r="73268"/>
          <a:stretch/>
        </p:blipFill>
        <p:spPr>
          <a:xfrm rot="-5400000">
            <a:off x="5501714" y="167712"/>
            <a:ext cx="1188575" cy="12192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15" name="Google Shape;215;p21"/>
          <p:cNvPicPr preferRelativeResize="0"/>
          <p:nvPr/>
        </p:nvPicPr>
        <p:blipFill rotWithShape="1">
          <a:blip r:embed="rId3">
            <a:alphaModFix/>
          </a:blip>
          <a:srcRect l="14204" t="54643" r="73268"/>
          <a:stretch/>
        </p:blipFill>
        <p:spPr>
          <a:xfrm rot="5400000">
            <a:off x="2626958" y="-2626180"/>
            <a:ext cx="1035698" cy="62880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21" descr="Orange Circle Logo - Free image on Pixa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593724">
            <a:off x="6714156" y="1223331"/>
            <a:ext cx="4883446" cy="487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0983569" y="4406396"/>
            <a:ext cx="1329729" cy="2013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/>
          <p:cNvPicPr preferRelativeResize="0"/>
          <p:nvPr/>
        </p:nvPicPr>
        <p:blipFill rotWithShape="1">
          <a:blip r:embed="rId6">
            <a:alphaModFix/>
          </a:blip>
          <a:srcRect l="28661" r="13991"/>
          <a:stretch/>
        </p:blipFill>
        <p:spPr>
          <a:xfrm>
            <a:off x="9883075" y="4863726"/>
            <a:ext cx="915086" cy="1950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03034" y="5966900"/>
            <a:ext cx="1864561" cy="70448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8042241" y="1510692"/>
            <a:ext cx="1801211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NAUČI</a:t>
            </a:r>
            <a:endParaRPr/>
          </a:p>
        </p:txBody>
      </p:sp>
      <p:sp>
        <p:nvSpPr>
          <p:cNvPr id="221" name="Google Shape;221;p21"/>
          <p:cNvSpPr txBox="1"/>
          <p:nvPr/>
        </p:nvSpPr>
        <p:spPr>
          <a:xfrm>
            <a:off x="8433581" y="2317592"/>
            <a:ext cx="13661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VOKATIV</a:t>
            </a:r>
            <a:endParaRPr sz="2400" dirty="0"/>
          </a:p>
        </p:txBody>
      </p:sp>
      <p:sp>
        <p:nvSpPr>
          <p:cNvPr id="222" name="Google Shape;222;p21"/>
          <p:cNvSpPr/>
          <p:nvPr/>
        </p:nvSpPr>
        <p:spPr>
          <a:xfrm>
            <a:off x="1127591" y="727922"/>
            <a:ext cx="571004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čemu se vokativ razlikuje od svih ostalih padeža? Što se najčešće izriče vokativom?</a:t>
            </a:r>
            <a:endParaRPr sz="2400" dirty="0"/>
          </a:p>
        </p:txBody>
      </p:sp>
      <p:sp>
        <p:nvSpPr>
          <p:cNvPr id="223" name="Google Shape;223;p21"/>
          <p:cNvSpPr/>
          <p:nvPr/>
        </p:nvSpPr>
        <p:spPr>
          <a:xfrm>
            <a:off x="185138" y="1688156"/>
            <a:ext cx="543201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Bolesniče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stigli su ti prijatelji! </a:t>
            </a:r>
            <a:endParaRPr sz="2400" dirty="0"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Prijatelju</a:t>
            </a: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kako tvoja temperatura? </a:t>
            </a:r>
            <a:endParaRPr sz="2400" dirty="0"/>
          </a:p>
        </p:txBody>
      </p:sp>
      <p:sp>
        <p:nvSpPr>
          <p:cNvPr id="224" name="Google Shape;224;p21"/>
          <p:cNvSpPr/>
          <p:nvPr/>
        </p:nvSpPr>
        <p:spPr>
          <a:xfrm>
            <a:off x="4700901" y="2702600"/>
            <a:ext cx="17837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obraćanje</a:t>
            </a:r>
            <a:endParaRPr sz="2400" dirty="0"/>
          </a:p>
        </p:txBody>
      </p:sp>
      <p:sp>
        <p:nvSpPr>
          <p:cNvPr id="225" name="Google Shape;225;p21"/>
          <p:cNvSpPr/>
          <p:nvPr/>
        </p:nvSpPr>
        <p:spPr>
          <a:xfrm>
            <a:off x="4660163" y="1898616"/>
            <a:ext cx="182446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dozivanje</a:t>
            </a:r>
            <a:endParaRPr sz="2400" dirty="0"/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1377"/>
          <a:stretch/>
        </p:blipFill>
        <p:spPr>
          <a:xfrm>
            <a:off x="2402851" y="3263943"/>
            <a:ext cx="3228908" cy="286440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1"/>
          <p:cNvSpPr/>
          <p:nvPr/>
        </p:nvSpPr>
        <p:spPr>
          <a:xfrm>
            <a:off x="7554818" y="2717702"/>
            <a:ext cx="387766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Vokativom se izriče doziv, obraćanje ili oslovljavanje.</a:t>
            </a:r>
            <a:endParaRPr sz="2400" dirty="0"/>
          </a:p>
        </p:txBody>
      </p:sp>
      <p:sp>
        <p:nvSpPr>
          <p:cNvPr id="228" name="Google Shape;228;p21"/>
          <p:cNvSpPr/>
          <p:nvPr/>
        </p:nvSpPr>
        <p:spPr>
          <a:xfrm>
            <a:off x="7626237" y="3499056"/>
            <a:ext cx="31012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Nezavisan je padež, od ostatka se rečenice odvaja zarezom/zarezima.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697</Words>
  <Application>Microsoft Office PowerPoint</Application>
  <PresentationFormat>Široki zaslon</PresentationFormat>
  <Paragraphs>133</Paragraphs>
  <Slides>15</Slides>
  <Notes>15</Notes>
  <HiddenSlides>1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Impact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cp:lastModifiedBy>Zrinka</cp:lastModifiedBy>
  <cp:revision>5</cp:revision>
  <dcterms:modified xsi:type="dcterms:W3CDTF">2020-09-20T06:45:28Z</dcterms:modified>
</cp:coreProperties>
</file>